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6" r:id="rId2"/>
    <p:sldId id="339" r:id="rId3"/>
    <p:sldId id="305" r:id="rId4"/>
    <p:sldId id="329" r:id="rId5"/>
    <p:sldId id="330" r:id="rId6"/>
    <p:sldId id="335" r:id="rId7"/>
    <p:sldId id="334" r:id="rId8"/>
    <p:sldId id="336" r:id="rId9"/>
    <p:sldId id="333" r:id="rId10"/>
    <p:sldId id="337" r:id="rId11"/>
    <p:sldId id="338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FF5F05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5852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332F4F2-6BCB-E2A6-BF14-55C777A83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le Placeholder">
            <a:extLst>
              <a:ext uri="{FF2B5EF4-FFF2-40B4-BE49-F238E27FC236}">
                <a16:creationId xmlns:a16="http://schemas.microsoft.com/office/drawing/2014/main" id="{DC81612B-D90D-9CB9-5E42-CE2949781B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131" y="1958296"/>
            <a:ext cx="8569235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2" name="Title Accent">
            <a:extLst>
              <a:ext uri="{FF2B5EF4-FFF2-40B4-BE49-F238E27FC236}">
                <a16:creationId xmlns:a16="http://schemas.microsoft.com/office/drawing/2014/main" id="{A4CD8BB7-0ED5-85FC-E344-1C112A4E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630D879-E427-F595-A720-AD68F45B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B3A989F-B0F7-1C4A-03E2-92E6DC2AB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1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">
            <a:extLst>
              <a:ext uri="{FF2B5EF4-FFF2-40B4-BE49-F238E27FC236}">
                <a16:creationId xmlns:a16="http://schemas.microsoft.com/office/drawing/2014/main" id="{E931AE62-380E-BC43-BCCD-6289A36C1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A7A0BEE-DAD0-8B48-F83D-62899B2EF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5" name="Large Quote  Placeholder">
            <a:extLst>
              <a:ext uri="{FF2B5EF4-FFF2-40B4-BE49-F238E27FC236}">
                <a16:creationId xmlns:a16="http://schemas.microsoft.com/office/drawing/2014/main" id="{8439945E-3870-D7AE-A511-982401C95C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0741" y="1291652"/>
            <a:ext cx="617992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Large Quote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536CFC5-9FDA-B7CC-A0E8-9E2C8CF52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FB743AC-7591-A2BB-3B57-840788912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131" y="1958296"/>
            <a:ext cx="8569235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epartment/unit name placeholder">
            <a:extLst>
              <a:ext uri="{FF2B5EF4-FFF2-40B4-BE49-F238E27FC236}">
                <a16:creationId xmlns:a16="http://schemas.microsoft.com/office/drawing/2014/main" id="{9CCA8B6C-53BF-DD2E-3863-4C1119735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10" name="Date Placeholder">
            <a:extLst>
              <a:ext uri="{FF2B5EF4-FFF2-40B4-BE49-F238E27FC236}">
                <a16:creationId xmlns:a16="http://schemas.microsoft.com/office/drawing/2014/main" id="{609F09B9-AFB9-1195-67C0-6A06E8B36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1" name="Title Accent">
            <a:extLst>
              <a:ext uri="{FF2B5EF4-FFF2-40B4-BE49-F238E27FC236}">
                <a16:creationId xmlns:a16="http://schemas.microsoft.com/office/drawing/2014/main" id="{774D0FFC-1870-3AC0-2920-9F9EA3F5B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D9AC6FB-79B2-8934-E612-EC987EF32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2FF63E5-FDDB-6B44-048F-EF43D6670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1F629A3-552F-E006-13D5-0CE1F4DDF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A460F61-2344-C760-857E-55ED7348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ACA65AA5-72F7-BA65-02CD-944C75DCA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63545"/>
            <a:ext cx="12189530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2" name="Block I">
            <a:extLst>
              <a:ext uri="{FF2B5EF4-FFF2-40B4-BE49-F238E27FC236}">
                <a16:creationId xmlns:a16="http://schemas.microsoft.com/office/drawing/2014/main" id="{F622F3C3-0B66-1EFA-7644-C9486EB6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F16267C3-140D-73DF-5069-F013F81846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9" y="2163545"/>
            <a:ext cx="12180722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2" name="Block I">
            <a:extLst>
              <a:ext uri="{FF2B5EF4-FFF2-40B4-BE49-F238E27FC236}">
                <a16:creationId xmlns:a16="http://schemas.microsoft.com/office/drawing/2014/main" id="{D8D43620-9928-A654-AC46-BED2B131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1B2C5E3-2C50-D5D2-E1FB-085CFA8C0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81" r:id="rId11"/>
    <p:sldLayoutId id="2147483671" r:id="rId12"/>
    <p:sldLayoutId id="2147483670" r:id="rId13"/>
    <p:sldLayoutId id="2147483652" r:id="rId14"/>
    <p:sldLayoutId id="2147483653" r:id="rId15"/>
    <p:sldLayoutId id="2147483672" r:id="rId16"/>
    <p:sldLayoutId id="2147483673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54" r:id="rId24"/>
    <p:sldLayoutId id="2147483655" r:id="rId25"/>
    <p:sldLayoutId id="2147483656" r:id="rId26"/>
    <p:sldLayoutId id="2147483657" r:id="rId27"/>
    <p:sldLayoutId id="2147483667" r:id="rId28"/>
    <p:sldLayoutId id="2147483668" r:id="rId29"/>
    <p:sldLayoutId id="2147483685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24D7715-2214-2A41-D036-885440826B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14513"/>
            <a:ext cx="12189530" cy="16144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Systematic Review of </a:t>
            </a:r>
          </a:p>
          <a:p>
            <a:r>
              <a:rPr lang="en-US" dirty="0"/>
              <a:t>Signaling to Others</a:t>
            </a:r>
          </a:p>
        </p:txBody>
      </p:sp>
      <p:sp>
        <p:nvSpPr>
          <p:cNvPr id="3" name="Department/Unit name Placeholder">
            <a:extLst>
              <a:ext uri="{FF2B5EF4-FFF2-40B4-BE49-F238E27FC236}">
                <a16:creationId xmlns:a16="http://schemas.microsoft.com/office/drawing/2014/main" id="{FF2C51FB-18C6-8EA8-DC01-99BB05142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BADM 504</a:t>
            </a:r>
          </a:p>
          <a:p>
            <a:r>
              <a:rPr lang="en-US" dirty="0"/>
              <a:t>2023.12.04.</a:t>
            </a:r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10C97F89-90F9-6536-6E51-3991EF1A5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70" y="4748249"/>
            <a:ext cx="12189530" cy="787847"/>
          </a:xfrm>
        </p:spPr>
        <p:txBody>
          <a:bodyPr/>
          <a:lstStyle/>
          <a:p>
            <a:r>
              <a:rPr lang="en-US" dirty="0"/>
              <a:t>Bee Shin</a:t>
            </a:r>
          </a:p>
        </p:txBody>
      </p:sp>
    </p:spTree>
    <p:extLst>
      <p:ext uri="{BB962C8B-B14F-4D97-AF65-F5344CB8AC3E}">
        <p14:creationId xmlns:p14="http://schemas.microsoft.com/office/powerpoint/2010/main" val="25848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Drivers in Appearance-related Product Domains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32C27BF-4335-EC19-6D3D-442562DE4726}"/>
              </a:ext>
            </a:extLst>
          </p:cNvPr>
          <p:cNvSpPr/>
          <p:nvPr/>
        </p:nvSpPr>
        <p:spPr>
          <a:xfrm>
            <a:off x="5164765" y="1562995"/>
            <a:ext cx="1372998" cy="686499"/>
          </a:xfrm>
          <a:custGeom>
            <a:avLst/>
            <a:gdLst>
              <a:gd name="connsiteX0" fmla="*/ 0 w 1372998"/>
              <a:gd name="connsiteY0" fmla="*/ 0 h 686499"/>
              <a:gd name="connsiteX1" fmla="*/ 1372998 w 1372998"/>
              <a:gd name="connsiteY1" fmla="*/ 0 h 686499"/>
              <a:gd name="connsiteX2" fmla="*/ 1372998 w 1372998"/>
              <a:gd name="connsiteY2" fmla="*/ 686499 h 686499"/>
              <a:gd name="connsiteX3" fmla="*/ 0 w 1372998"/>
              <a:gd name="connsiteY3" fmla="*/ 686499 h 686499"/>
              <a:gd name="connsiteX4" fmla="*/ 0 w 1372998"/>
              <a:gd name="connsiteY4" fmla="*/ 0 h 68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98" h="686499">
                <a:moveTo>
                  <a:pt x="0" y="0"/>
                </a:moveTo>
                <a:lnTo>
                  <a:pt x="1372998" y="0"/>
                </a:lnTo>
                <a:lnTo>
                  <a:pt x="1372998" y="686499"/>
                </a:lnTo>
                <a:lnTo>
                  <a:pt x="0" y="6864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chemeClr val="tx1"/>
                </a:solidFill>
              </a:rPr>
              <a:t>Appearance-related products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902A5AD-529E-9F62-AE30-20086C4D8F0C}"/>
              </a:ext>
            </a:extLst>
          </p:cNvPr>
          <p:cNvGrpSpPr/>
          <p:nvPr/>
        </p:nvGrpSpPr>
        <p:grpSpPr>
          <a:xfrm>
            <a:off x="1011445" y="2249494"/>
            <a:ext cx="4839819" cy="2924486"/>
            <a:chOff x="1011445" y="2249494"/>
            <a:chExt cx="4839819" cy="292448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18B30A-14CB-0424-B77C-B6B8A3FC26B5}"/>
                </a:ext>
              </a:extLst>
            </p:cNvPr>
            <p:cNvSpPr/>
            <p:nvPr/>
          </p:nvSpPr>
          <p:spPr>
            <a:xfrm>
              <a:off x="1148744" y="3224323"/>
              <a:ext cx="205949" cy="16064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06408"/>
                  </a:lnTo>
                  <a:lnTo>
                    <a:pt x="205949" y="1606408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C0F6C4-9935-3298-C82C-723C645FCF44}"/>
                </a:ext>
              </a:extLst>
            </p:cNvPr>
            <p:cNvSpPr/>
            <p:nvPr/>
          </p:nvSpPr>
          <p:spPr>
            <a:xfrm>
              <a:off x="1148744" y="3224323"/>
              <a:ext cx="205949" cy="6315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1579"/>
                  </a:lnTo>
                  <a:lnTo>
                    <a:pt x="205949" y="63157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DB7C7B-0A7D-82A6-F00A-3362619A4822}"/>
                </a:ext>
              </a:extLst>
            </p:cNvPr>
            <p:cNvSpPr/>
            <p:nvPr/>
          </p:nvSpPr>
          <p:spPr>
            <a:xfrm>
              <a:off x="1697944" y="2249494"/>
              <a:ext cx="4153320" cy="2883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53320" y="0"/>
                  </a:moveTo>
                  <a:lnTo>
                    <a:pt x="4153320" y="144164"/>
                  </a:lnTo>
                  <a:lnTo>
                    <a:pt x="0" y="144164"/>
                  </a:lnTo>
                  <a:lnTo>
                    <a:pt x="0" y="28832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EAB9BB-EA5A-B202-4C85-81C7C17DF98E}"/>
                </a:ext>
              </a:extLst>
            </p:cNvPr>
            <p:cNvSpPr/>
            <p:nvPr/>
          </p:nvSpPr>
          <p:spPr>
            <a:xfrm>
              <a:off x="1011445" y="2537823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Self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E4646B-1787-95B6-2D79-E5727B5146BB}"/>
                </a:ext>
              </a:extLst>
            </p:cNvPr>
            <p:cNvSpPr/>
            <p:nvPr/>
          </p:nvSpPr>
          <p:spPr>
            <a:xfrm>
              <a:off x="1354694" y="3512652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Emotion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1C21AD-CBF5-C1D7-7442-56B3DA111590}"/>
                </a:ext>
              </a:extLst>
            </p:cNvPr>
            <p:cNvSpPr/>
            <p:nvPr/>
          </p:nvSpPr>
          <p:spPr>
            <a:xfrm>
              <a:off x="1354694" y="4487481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Self-authenticity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40B22D-E7BB-2FA4-011A-C0F68F4C3536}"/>
              </a:ext>
            </a:extLst>
          </p:cNvPr>
          <p:cNvGrpSpPr/>
          <p:nvPr/>
        </p:nvGrpSpPr>
        <p:grpSpPr>
          <a:xfrm>
            <a:off x="2672773" y="2249494"/>
            <a:ext cx="3178491" cy="3899315"/>
            <a:chOff x="2672773" y="2249494"/>
            <a:chExt cx="3178491" cy="389931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2B47FA-1F28-F887-BCD0-28CAB1C593AD}"/>
                </a:ext>
              </a:extLst>
            </p:cNvPr>
            <p:cNvSpPr/>
            <p:nvPr/>
          </p:nvSpPr>
          <p:spPr>
            <a:xfrm>
              <a:off x="2810073" y="3224323"/>
              <a:ext cx="205949" cy="25812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81237"/>
                  </a:lnTo>
                  <a:lnTo>
                    <a:pt x="205949" y="2581237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B137F7-CB9C-6CD2-8FFA-71A88444D35F}"/>
                </a:ext>
              </a:extLst>
            </p:cNvPr>
            <p:cNvSpPr/>
            <p:nvPr/>
          </p:nvSpPr>
          <p:spPr>
            <a:xfrm>
              <a:off x="2810073" y="3224323"/>
              <a:ext cx="205949" cy="16064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06408"/>
                  </a:lnTo>
                  <a:lnTo>
                    <a:pt x="205949" y="1606408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579FF-D2BA-0D1F-CE26-73535B29DFC7}"/>
                </a:ext>
              </a:extLst>
            </p:cNvPr>
            <p:cNvSpPr/>
            <p:nvPr/>
          </p:nvSpPr>
          <p:spPr>
            <a:xfrm>
              <a:off x="2810073" y="3224323"/>
              <a:ext cx="205949" cy="6315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1579"/>
                  </a:lnTo>
                  <a:lnTo>
                    <a:pt x="205949" y="63157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1C253-3F70-4B1E-9D12-C6520D7B1891}"/>
                </a:ext>
              </a:extLst>
            </p:cNvPr>
            <p:cNvSpPr/>
            <p:nvPr/>
          </p:nvSpPr>
          <p:spPr>
            <a:xfrm>
              <a:off x="3359272" y="2249494"/>
              <a:ext cx="2491992" cy="2883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91992" y="0"/>
                  </a:moveTo>
                  <a:lnTo>
                    <a:pt x="2491992" y="144164"/>
                  </a:lnTo>
                  <a:lnTo>
                    <a:pt x="0" y="144164"/>
                  </a:lnTo>
                  <a:lnTo>
                    <a:pt x="0" y="28832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AC7DA7-8A63-1E8A-BD20-E388034E30AB}"/>
                </a:ext>
              </a:extLst>
            </p:cNvPr>
            <p:cNvSpPr/>
            <p:nvPr/>
          </p:nvSpPr>
          <p:spPr>
            <a:xfrm>
              <a:off x="2672773" y="2537823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Female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A9464E-1EAB-811D-A609-20D502A7B6F8}"/>
                </a:ext>
              </a:extLst>
            </p:cNvPr>
            <p:cNvSpPr/>
            <p:nvPr/>
          </p:nvSpPr>
          <p:spPr>
            <a:xfrm>
              <a:off x="3016022" y="3512652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Mating goals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10E44BB-2E57-4833-C3BD-F7623C4EFEA9}"/>
                </a:ext>
              </a:extLst>
            </p:cNvPr>
            <p:cNvSpPr/>
            <p:nvPr/>
          </p:nvSpPr>
          <p:spPr>
            <a:xfrm>
              <a:off x="3016022" y="4487481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Desire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9AEC43C-A6E0-F17A-612D-6AFF3055AF3D}"/>
                </a:ext>
              </a:extLst>
            </p:cNvPr>
            <p:cNvSpPr/>
            <p:nvPr/>
          </p:nvSpPr>
          <p:spPr>
            <a:xfrm>
              <a:off x="3016022" y="5462310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Status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EE7E8C-DECC-4941-4339-6D382A06728A}"/>
              </a:ext>
            </a:extLst>
          </p:cNvPr>
          <p:cNvGrpSpPr/>
          <p:nvPr/>
        </p:nvGrpSpPr>
        <p:grpSpPr>
          <a:xfrm>
            <a:off x="4334101" y="2249494"/>
            <a:ext cx="1716248" cy="1949657"/>
            <a:chOff x="4334101" y="2249494"/>
            <a:chExt cx="1716248" cy="194965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4503E-3A62-0A06-7B9C-E1ED4C9CEE18}"/>
                </a:ext>
              </a:extLst>
            </p:cNvPr>
            <p:cNvSpPr/>
            <p:nvPr/>
          </p:nvSpPr>
          <p:spPr>
            <a:xfrm>
              <a:off x="4471401" y="3224323"/>
              <a:ext cx="205949" cy="6315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1579"/>
                  </a:lnTo>
                  <a:lnTo>
                    <a:pt x="205949" y="63157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B19A20-B87A-B938-411C-BAA9B37C5690}"/>
                </a:ext>
              </a:extLst>
            </p:cNvPr>
            <p:cNvSpPr/>
            <p:nvPr/>
          </p:nvSpPr>
          <p:spPr>
            <a:xfrm>
              <a:off x="5020600" y="2249494"/>
              <a:ext cx="830664" cy="2883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30664" y="0"/>
                  </a:moveTo>
                  <a:lnTo>
                    <a:pt x="830664" y="144164"/>
                  </a:lnTo>
                  <a:lnTo>
                    <a:pt x="0" y="144164"/>
                  </a:lnTo>
                  <a:lnTo>
                    <a:pt x="0" y="28832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D05D4EF-C6BB-2864-D4D6-304BF724FB0C}"/>
                </a:ext>
              </a:extLst>
            </p:cNvPr>
            <p:cNvSpPr/>
            <p:nvPr/>
          </p:nvSpPr>
          <p:spPr>
            <a:xfrm>
              <a:off x="4334101" y="2537823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Male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2392B2-B8CE-4C34-2711-28FD99FD361D}"/>
                </a:ext>
              </a:extLst>
            </p:cNvPr>
            <p:cNvSpPr/>
            <p:nvPr/>
          </p:nvSpPr>
          <p:spPr>
            <a:xfrm>
              <a:off x="4677351" y="3512652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Status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B0F25E-33F4-197B-6B84-A164B55AEB36}"/>
              </a:ext>
            </a:extLst>
          </p:cNvPr>
          <p:cNvGrpSpPr/>
          <p:nvPr/>
        </p:nvGrpSpPr>
        <p:grpSpPr>
          <a:xfrm>
            <a:off x="5851264" y="2249494"/>
            <a:ext cx="1860413" cy="2924486"/>
            <a:chOff x="5851264" y="2249494"/>
            <a:chExt cx="1860413" cy="292448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346B10-EA3A-8674-71C4-9565CE1D2E15}"/>
                </a:ext>
              </a:extLst>
            </p:cNvPr>
            <p:cNvSpPr/>
            <p:nvPr/>
          </p:nvSpPr>
          <p:spPr>
            <a:xfrm>
              <a:off x="6132729" y="3224323"/>
              <a:ext cx="205949" cy="16064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06408"/>
                  </a:lnTo>
                  <a:lnTo>
                    <a:pt x="205949" y="1606408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34C767-5CBC-1BB5-63F0-B488A1564B8E}"/>
                </a:ext>
              </a:extLst>
            </p:cNvPr>
            <p:cNvSpPr/>
            <p:nvPr/>
          </p:nvSpPr>
          <p:spPr>
            <a:xfrm>
              <a:off x="6132729" y="3224323"/>
              <a:ext cx="205949" cy="6315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1579"/>
                  </a:lnTo>
                  <a:lnTo>
                    <a:pt x="205949" y="63157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F153654-DD8B-7517-40C8-A43CFFAF1009}"/>
                </a:ext>
              </a:extLst>
            </p:cNvPr>
            <p:cNvSpPr/>
            <p:nvPr/>
          </p:nvSpPr>
          <p:spPr>
            <a:xfrm>
              <a:off x="5851264" y="2249494"/>
              <a:ext cx="830664" cy="2883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164"/>
                  </a:lnTo>
                  <a:lnTo>
                    <a:pt x="830664" y="144164"/>
                  </a:lnTo>
                  <a:lnTo>
                    <a:pt x="830664" y="28832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A24F2-22F3-999F-54C2-7E9BE176A512}"/>
                </a:ext>
              </a:extLst>
            </p:cNvPr>
            <p:cNvSpPr/>
            <p:nvPr/>
          </p:nvSpPr>
          <p:spPr>
            <a:xfrm>
              <a:off x="5995429" y="2537823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Both gender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934CA33-D042-EA5A-3C98-FF428F9A3B2C}"/>
                </a:ext>
              </a:extLst>
            </p:cNvPr>
            <p:cNvSpPr/>
            <p:nvPr/>
          </p:nvSpPr>
          <p:spPr>
            <a:xfrm>
              <a:off x="6338679" y="3512652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Self-presentation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22E521-809E-F7D2-1294-C98ED8DC6C1B}"/>
                </a:ext>
              </a:extLst>
            </p:cNvPr>
            <p:cNvSpPr/>
            <p:nvPr/>
          </p:nvSpPr>
          <p:spPr>
            <a:xfrm>
              <a:off x="6338679" y="4487481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Mating goals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F29412-5771-9A8D-1C5F-574EE0D45629}"/>
              </a:ext>
            </a:extLst>
          </p:cNvPr>
          <p:cNvGrpSpPr/>
          <p:nvPr/>
        </p:nvGrpSpPr>
        <p:grpSpPr>
          <a:xfrm>
            <a:off x="5851264" y="2249494"/>
            <a:ext cx="3521741" cy="1949657"/>
            <a:chOff x="5851264" y="2249494"/>
            <a:chExt cx="3521741" cy="19496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4B373A-D172-7E68-A89B-1338787AEE31}"/>
                </a:ext>
              </a:extLst>
            </p:cNvPr>
            <p:cNvSpPr/>
            <p:nvPr/>
          </p:nvSpPr>
          <p:spPr>
            <a:xfrm>
              <a:off x="7794057" y="3224323"/>
              <a:ext cx="205949" cy="6315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1579"/>
                  </a:lnTo>
                  <a:lnTo>
                    <a:pt x="205949" y="63157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9F39B1-F394-B43D-3753-718C74591DDD}"/>
                </a:ext>
              </a:extLst>
            </p:cNvPr>
            <p:cNvSpPr/>
            <p:nvPr/>
          </p:nvSpPr>
          <p:spPr>
            <a:xfrm>
              <a:off x="5851264" y="2249494"/>
              <a:ext cx="2491992" cy="2883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164"/>
                  </a:lnTo>
                  <a:lnTo>
                    <a:pt x="2491992" y="144164"/>
                  </a:lnTo>
                  <a:lnTo>
                    <a:pt x="2491992" y="28832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92A6712-00AD-26DF-DBD7-B598EE32CF20}"/>
                </a:ext>
              </a:extLst>
            </p:cNvPr>
            <p:cNvSpPr/>
            <p:nvPr/>
          </p:nvSpPr>
          <p:spPr>
            <a:xfrm>
              <a:off x="7656757" y="2537823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Brand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FE20CF7-1AD6-1E89-1B3C-40ECC1E3E4B6}"/>
                </a:ext>
              </a:extLst>
            </p:cNvPr>
            <p:cNvSpPr/>
            <p:nvPr/>
          </p:nvSpPr>
          <p:spPr>
            <a:xfrm>
              <a:off x="8000007" y="3512652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Brand signature (Freedom)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FAE0C6A-DD40-A5E8-6C75-6203944AB097}"/>
              </a:ext>
            </a:extLst>
          </p:cNvPr>
          <p:cNvGrpSpPr/>
          <p:nvPr/>
        </p:nvGrpSpPr>
        <p:grpSpPr>
          <a:xfrm>
            <a:off x="5851264" y="2249494"/>
            <a:ext cx="5183069" cy="3899315"/>
            <a:chOff x="5851264" y="2249494"/>
            <a:chExt cx="5183069" cy="389931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1668E80-1C0D-BD93-C532-6958C26CFD2C}"/>
                </a:ext>
              </a:extLst>
            </p:cNvPr>
            <p:cNvSpPr/>
            <p:nvPr/>
          </p:nvSpPr>
          <p:spPr>
            <a:xfrm>
              <a:off x="9455385" y="3224323"/>
              <a:ext cx="205949" cy="25812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81237"/>
                  </a:lnTo>
                  <a:lnTo>
                    <a:pt x="205949" y="2581237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BFC4AE-1135-48FA-7929-47C04ABEC8C1}"/>
                </a:ext>
              </a:extLst>
            </p:cNvPr>
            <p:cNvSpPr/>
            <p:nvPr/>
          </p:nvSpPr>
          <p:spPr>
            <a:xfrm>
              <a:off x="9455385" y="3224323"/>
              <a:ext cx="205949" cy="16064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06408"/>
                  </a:lnTo>
                  <a:lnTo>
                    <a:pt x="205949" y="1606408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2DAF36-1AE0-A43A-CC2D-3DDB77272D4E}"/>
                </a:ext>
              </a:extLst>
            </p:cNvPr>
            <p:cNvSpPr/>
            <p:nvPr/>
          </p:nvSpPr>
          <p:spPr>
            <a:xfrm>
              <a:off x="9455385" y="3224323"/>
              <a:ext cx="205949" cy="6315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1579"/>
                  </a:lnTo>
                  <a:lnTo>
                    <a:pt x="205949" y="63157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C013F2-B4EC-2684-6B1F-1D19756EB09D}"/>
                </a:ext>
              </a:extLst>
            </p:cNvPr>
            <p:cNvSpPr/>
            <p:nvPr/>
          </p:nvSpPr>
          <p:spPr>
            <a:xfrm>
              <a:off x="5851264" y="2249494"/>
              <a:ext cx="4153320" cy="2883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164"/>
                  </a:lnTo>
                  <a:lnTo>
                    <a:pt x="4153320" y="144164"/>
                  </a:lnTo>
                  <a:lnTo>
                    <a:pt x="4153320" y="28832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86DA2E-5FFF-2D2A-D7BD-634DEC746E60}"/>
                </a:ext>
              </a:extLst>
            </p:cNvPr>
            <p:cNvSpPr/>
            <p:nvPr/>
          </p:nvSpPr>
          <p:spPr>
            <a:xfrm>
              <a:off x="9318085" y="2537823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General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D8DD6E0-D47E-75F2-78E0-7E5C667DDBBE}"/>
                </a:ext>
              </a:extLst>
            </p:cNvPr>
            <p:cNvSpPr/>
            <p:nvPr/>
          </p:nvSpPr>
          <p:spPr>
            <a:xfrm>
              <a:off x="9661335" y="3512652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Status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391115-A1B6-DA63-E729-B1648A78A969}"/>
                </a:ext>
              </a:extLst>
            </p:cNvPr>
            <p:cNvSpPr/>
            <p:nvPr/>
          </p:nvSpPr>
          <p:spPr>
            <a:xfrm>
              <a:off x="9661335" y="4487481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Moral values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9CFB43-CEE3-74EB-7EF8-9FCC92016294}"/>
                </a:ext>
              </a:extLst>
            </p:cNvPr>
            <p:cNvSpPr/>
            <p:nvPr/>
          </p:nvSpPr>
          <p:spPr>
            <a:xfrm>
              <a:off x="9661335" y="5462310"/>
              <a:ext cx="1372998" cy="686499"/>
            </a:xfrm>
            <a:custGeom>
              <a:avLst/>
              <a:gdLst>
                <a:gd name="connsiteX0" fmla="*/ 0 w 1372998"/>
                <a:gd name="connsiteY0" fmla="*/ 0 h 686499"/>
                <a:gd name="connsiteX1" fmla="*/ 1372998 w 1372998"/>
                <a:gd name="connsiteY1" fmla="*/ 0 h 686499"/>
                <a:gd name="connsiteX2" fmla="*/ 1372998 w 1372998"/>
                <a:gd name="connsiteY2" fmla="*/ 686499 h 686499"/>
                <a:gd name="connsiteX3" fmla="*/ 0 w 1372998"/>
                <a:gd name="connsiteY3" fmla="*/ 686499 h 686499"/>
                <a:gd name="connsiteX4" fmla="*/ 0 w 1372998"/>
                <a:gd name="connsiteY4" fmla="*/ 0 h 6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998" h="686499">
                  <a:moveTo>
                    <a:pt x="0" y="0"/>
                  </a:moveTo>
                  <a:lnTo>
                    <a:pt x="1372998" y="0"/>
                  </a:lnTo>
                  <a:lnTo>
                    <a:pt x="1372998" y="686499"/>
                  </a:lnTo>
                  <a:lnTo>
                    <a:pt x="0" y="6864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solidFill>
                    <a:schemeClr val="tx1"/>
                  </a:solidFill>
                </a:rPr>
                <a:t>Desire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A0F281-6037-3D88-8D5A-BA04CD2CA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46723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874252" cy="412030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Product types</a:t>
            </a:r>
          </a:p>
          <a:p>
            <a:pPr marL="1028700" lvl="1" indent="-342900"/>
            <a:r>
              <a:rPr lang="en-US" sz="2200" dirty="0"/>
              <a:t>Luxury, status, and makeup products were studied.</a:t>
            </a:r>
          </a:p>
          <a:p>
            <a:pPr marL="1028700" lvl="1" indent="-342900"/>
            <a:r>
              <a:rPr lang="en-US" sz="2200" dirty="0"/>
              <a:t>No distinction between appearance-related products and non-appearance-related products.</a:t>
            </a:r>
          </a:p>
          <a:p>
            <a:pPr marL="1485900" lvl="2" indent="-342900"/>
            <a:r>
              <a:rPr lang="en-US" sz="2200" dirty="0"/>
              <a:t>Ex) Food consumption and handbags were examined in the same 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Effect of gender</a:t>
            </a:r>
          </a:p>
          <a:p>
            <a:pPr marL="1028700" lvl="1" indent="-342900"/>
            <a:r>
              <a:rPr lang="en-US" sz="2200" dirty="0"/>
              <a:t>Some studies found gender-specific effects in signaling. </a:t>
            </a:r>
            <a:r>
              <a:rPr lang="en-US" sz="1700" dirty="0"/>
              <a:t>(</a:t>
            </a:r>
            <a:r>
              <a:rPr lang="en-US" sz="1700" dirty="0" err="1"/>
              <a:t>Batres</a:t>
            </a:r>
            <a:r>
              <a:rPr lang="en-US" sz="1700" dirty="0"/>
              <a:t> et al. 2018; </a:t>
            </a:r>
            <a:r>
              <a:rPr lang="en-US" sz="1700" dirty="0" err="1"/>
              <a:t>Griskevicius</a:t>
            </a:r>
            <a:r>
              <a:rPr lang="en-US" sz="1700" dirty="0"/>
              <a:t> et al. 2007; </a:t>
            </a:r>
            <a:r>
              <a:rPr lang="en-US" sz="1700" dirty="0" err="1"/>
              <a:t>Otterbring</a:t>
            </a:r>
            <a:r>
              <a:rPr lang="en-US" sz="1700" dirty="0"/>
              <a:t> et al. 2018)</a:t>
            </a:r>
          </a:p>
          <a:p>
            <a:pPr marL="1028700" lvl="1" indent="-342900"/>
            <a:r>
              <a:rPr lang="en-US" sz="2200" dirty="0"/>
              <a:t>However, the majority focused on non-gender-specific contexts.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Effect direction</a:t>
            </a:r>
          </a:p>
          <a:p>
            <a:pPr marL="1028700" lvl="1" indent="-342900"/>
            <a:r>
              <a:rPr lang="en-US" sz="2200" dirty="0"/>
              <a:t>Many studies involving appearance-related products found a negative association between product usage and dependent measures.</a:t>
            </a:r>
          </a:p>
          <a:p>
            <a:pPr marL="1028700" lvl="1" indent="-342900"/>
            <a:r>
              <a:rPr lang="en-US" sz="2200" dirty="0"/>
              <a:t>Positive association could be studied.</a:t>
            </a:r>
          </a:p>
          <a:p>
            <a:pPr marL="1485900" lvl="2" indent="-342900"/>
            <a:r>
              <a:rPr lang="en-US" sz="2200" dirty="0"/>
              <a:t>Belonging, in-group vs. out-group, etc.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23B229-BAEC-98F6-586E-8BC6EEDC8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16886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9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AB7819-3E28-7661-0EAE-FFCD93ABF13A}"/>
              </a:ext>
            </a:extLst>
          </p:cNvPr>
          <p:cNvSpPr txBox="1"/>
          <p:nvPr/>
        </p:nvSpPr>
        <p:spPr>
          <a:xfrm>
            <a:off x="0" y="52523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A4071-62F2-4DC2-2717-FC23D1C0C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18" y="2066926"/>
            <a:ext cx="6253163" cy="44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Signaling in Appearance-related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of appearance-related products to signal others have different purposes.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Korichi</a:t>
            </a:r>
            <a:r>
              <a:rPr lang="en-US" sz="1600" dirty="0">
                <a:solidFill>
                  <a:schemeClr val="tx1"/>
                </a:solidFill>
              </a:rPr>
              <a:t> et al. 2008; Scott, Mende, and Bolton 2013)</a:t>
            </a:r>
          </a:p>
          <a:p>
            <a:pPr marL="1028700" lvl="1" indent="-342900"/>
            <a:r>
              <a:rPr lang="en-US" sz="2000" dirty="0"/>
              <a:t>Cope with self-image, emotion, and mood</a:t>
            </a:r>
          </a:p>
          <a:p>
            <a:pPr marL="1028700" lvl="1" indent="-342900"/>
            <a:r>
              <a:rPr lang="en-US" sz="2000" dirty="0"/>
              <a:t>Seduction or camouflage</a:t>
            </a:r>
          </a:p>
          <a:p>
            <a:pPr marL="1028700" lvl="1" indent="-342900"/>
            <a:r>
              <a:rPr lang="en-US" sz="2000" dirty="0"/>
              <a:t>Signaling status (e.g., competence, warmth,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Signaling can be examined from different perspectives.</a:t>
            </a:r>
          </a:p>
          <a:p>
            <a:pPr marL="1028700" lvl="1" indent="-342900"/>
            <a:r>
              <a:rPr lang="en-US" sz="2000" dirty="0"/>
              <a:t>Sender or Receiver</a:t>
            </a:r>
          </a:p>
          <a:p>
            <a:pPr marL="1485900" lvl="2" indent="-342900"/>
            <a:r>
              <a:rPr lang="en-US" dirty="0"/>
              <a:t>Gender</a:t>
            </a:r>
          </a:p>
          <a:p>
            <a:pPr marL="1485900" lvl="2" indent="-342900"/>
            <a:r>
              <a:rPr lang="en-US" dirty="0"/>
              <a:t>Consumer relationships with brand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Implies an interaction between brands and consumers.</a:t>
            </a:r>
          </a:p>
          <a:p>
            <a:pPr marL="1028700" lvl="1" indent="-342900"/>
            <a:r>
              <a:rPr lang="en-US" sz="2000" dirty="0"/>
              <a:t>Consumers using products to signal.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A9E877-55F2-92D0-6212-AFA94CEE9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19194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 1 Placeholder">
            <a:extLst>
              <a:ext uri="{FF2B5EF4-FFF2-40B4-BE49-F238E27FC236}">
                <a16:creationId xmlns:a16="http://schemas.microsoft.com/office/drawing/2014/main" id="{CA2743F5-5986-3242-ABDC-687E4C5387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Quote 1 Attribution Placeholder">
            <a:extLst>
              <a:ext uri="{FF2B5EF4-FFF2-40B4-BE49-F238E27FC236}">
                <a16:creationId xmlns:a16="http://schemas.microsoft.com/office/drawing/2014/main" id="{7DC8E5BD-B68F-B9B1-3F5E-CE48ECBD7C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Quote 2 Placeholder">
            <a:extLst>
              <a:ext uri="{FF2B5EF4-FFF2-40B4-BE49-F238E27FC236}">
                <a16:creationId xmlns:a16="http://schemas.microsoft.com/office/drawing/2014/main" id="{BBF05044-61C4-9AD9-604B-3CD9F2656E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are the drivers and outcomes of appearance-related product consumption?</a:t>
            </a:r>
          </a:p>
        </p:txBody>
      </p:sp>
      <p:sp>
        <p:nvSpPr>
          <p:cNvPr id="5" name="Quote 2 Attribution Placeholder ">
            <a:extLst>
              <a:ext uri="{FF2B5EF4-FFF2-40B4-BE49-F238E27FC236}">
                <a16:creationId xmlns:a16="http://schemas.microsoft.com/office/drawing/2014/main" id="{6CA20121-88C4-04AE-A4D8-F1D6C008B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9BD6978-ACF3-452C-3E99-65442180D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03C49B-6B10-1B44-1D5F-3373F85C0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68505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6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Paper Selection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7785" y="1893255"/>
            <a:ext cx="5511182" cy="412030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words/title searching: Signaling</a:t>
            </a:r>
          </a:p>
          <a:p>
            <a:pPr marL="1028700" lvl="1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search</a:t>
            </a:r>
          </a:p>
          <a:p>
            <a:pPr marL="1485900"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Luxury consumption</a:t>
            </a:r>
          </a:p>
          <a:p>
            <a:pPr marL="1485900"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Conspicuous consumption</a:t>
            </a:r>
          </a:p>
          <a:p>
            <a:pPr marL="1485900"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Makeup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selection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ABS Journal Ranking</a:t>
            </a:r>
          </a:p>
          <a:p>
            <a:pPr marL="1028700" lvl="1" indent="-3429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Journal of Consumer Psychology</a:t>
            </a:r>
          </a:p>
          <a:p>
            <a:pPr marL="1028700" lvl="1" indent="-3429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Journal of Consumer Research</a:t>
            </a:r>
          </a:p>
          <a:p>
            <a:pPr marL="1028700" lvl="1" indent="-3429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Journal of Marketing</a:t>
            </a:r>
          </a:p>
          <a:p>
            <a:pPr marL="1028700" lvl="1" indent="-3429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Journal of Marketing Research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after 2000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A4408E8-7038-2BD9-E676-5F59A18456E8}"/>
              </a:ext>
            </a:extLst>
          </p:cNvPr>
          <p:cNvSpPr txBox="1">
            <a:spLocks/>
          </p:cNvSpPr>
          <p:nvPr/>
        </p:nvSpPr>
        <p:spPr>
          <a:xfrm>
            <a:off x="7308891" y="2834513"/>
            <a:ext cx="4615324" cy="1861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published papers (post-2020)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Cited more than 50 times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F1816-039B-8570-7355-FCA7C63E59F9}"/>
              </a:ext>
            </a:extLst>
          </p:cNvPr>
          <p:cNvSpPr txBox="1"/>
          <p:nvPr/>
        </p:nvSpPr>
        <p:spPr>
          <a:xfrm>
            <a:off x="6096000" y="2834513"/>
            <a:ext cx="947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1EB1F5-48EA-D560-7054-5014C87BB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36055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Journal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2" y="1795749"/>
            <a:ext cx="4580441" cy="4120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Total: 34 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Marketing</a:t>
            </a:r>
          </a:p>
          <a:p>
            <a:pPr marL="1028700" lvl="1" indent="-342900"/>
            <a:r>
              <a:rPr lang="en-US" sz="2000" dirty="0"/>
              <a:t>Journal of Consumer Research</a:t>
            </a:r>
          </a:p>
          <a:p>
            <a:pPr marL="1028700" lvl="1" indent="-342900"/>
            <a:r>
              <a:rPr lang="en-US" sz="2000" dirty="0"/>
              <a:t>Journal of Marketing Research</a:t>
            </a:r>
          </a:p>
          <a:p>
            <a:pPr marL="1028700" lvl="1" indent="-342900"/>
            <a:r>
              <a:rPr lang="en-US" sz="2000" dirty="0"/>
              <a:t>Journal of Marketing &amp; Journal of Consumer Psychology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 Marketing Journals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 Psychology Journals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5E749-96F5-F37B-914C-8C063BB3C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67" y="2041236"/>
            <a:ext cx="6725376" cy="326589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8DC6501-E12B-D315-4531-FEA130CD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76404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805" y="138788"/>
            <a:ext cx="11482387" cy="4496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Theories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9ED47B-B4E2-6796-0C69-268ABBB4D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6342"/>
              </p:ext>
            </p:extLst>
          </p:nvPr>
        </p:nvGraphicFramePr>
        <p:xfrm>
          <a:off x="137582" y="579421"/>
          <a:ext cx="11916831" cy="5446767"/>
        </p:xfrm>
        <a:graphic>
          <a:graphicData uri="http://schemas.openxmlformats.org/drawingml/2006/table">
            <a:tbl>
              <a:tblPr/>
              <a:tblGrid>
                <a:gridCol w="1519653">
                  <a:extLst>
                    <a:ext uri="{9D8B030D-6E8A-4147-A177-3AD203B41FA5}">
                      <a16:colId xmlns:a16="http://schemas.microsoft.com/office/drawing/2014/main" val="4291738864"/>
                    </a:ext>
                  </a:extLst>
                </a:gridCol>
                <a:gridCol w="1732863">
                  <a:extLst>
                    <a:ext uri="{9D8B030D-6E8A-4147-A177-3AD203B41FA5}">
                      <a16:colId xmlns:a16="http://schemas.microsoft.com/office/drawing/2014/main" val="2429954823"/>
                    </a:ext>
                  </a:extLst>
                </a:gridCol>
                <a:gridCol w="1732863">
                  <a:extLst>
                    <a:ext uri="{9D8B030D-6E8A-4147-A177-3AD203B41FA5}">
                      <a16:colId xmlns:a16="http://schemas.microsoft.com/office/drawing/2014/main" val="3556393111"/>
                    </a:ext>
                  </a:extLst>
                </a:gridCol>
                <a:gridCol w="1732863">
                  <a:extLst>
                    <a:ext uri="{9D8B030D-6E8A-4147-A177-3AD203B41FA5}">
                      <a16:colId xmlns:a16="http://schemas.microsoft.com/office/drawing/2014/main" val="312752622"/>
                    </a:ext>
                  </a:extLst>
                </a:gridCol>
                <a:gridCol w="1732863">
                  <a:extLst>
                    <a:ext uri="{9D8B030D-6E8A-4147-A177-3AD203B41FA5}">
                      <a16:colId xmlns:a16="http://schemas.microsoft.com/office/drawing/2014/main" val="1595960326"/>
                    </a:ext>
                  </a:extLst>
                </a:gridCol>
                <a:gridCol w="1732863">
                  <a:extLst>
                    <a:ext uri="{9D8B030D-6E8A-4147-A177-3AD203B41FA5}">
                      <a16:colId xmlns:a16="http://schemas.microsoft.com/office/drawing/2014/main" val="345108592"/>
                    </a:ext>
                  </a:extLst>
                </a:gridCol>
                <a:gridCol w="1732863">
                  <a:extLst>
                    <a:ext uri="{9D8B030D-6E8A-4147-A177-3AD203B41FA5}">
                      <a16:colId xmlns:a16="http://schemas.microsoft.com/office/drawing/2014/main" val="3180689313"/>
                    </a:ext>
                  </a:extLst>
                </a:gridCol>
              </a:tblGrid>
              <a:tr h="37152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Mating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Interaction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Impression Management/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Moral Values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Authenticity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18811"/>
                  </a:ext>
                </a:extLst>
              </a:tr>
              <a:tr h="5392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Makeup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Wu et al. (2023); Batres et al. (2018)</a:t>
                      </a:r>
                      <a:endParaRPr lang="da-DK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Aguinaldo and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Peissig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(2021)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 et al. (2022); Mittal and Silvera (2020)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Smith, Vandellen, and Ton (2021)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224719"/>
                  </a:ext>
                </a:extLst>
              </a:tr>
              <a:tr h="145778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Luxury Consumption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Chen, Wang, and Ordabayeva (2023)</a:t>
                      </a:r>
                      <a:endParaRPr lang="de-D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Gong, Zhang, and Zhang (2022)</a:t>
                      </a:r>
                      <a:endParaRPr lang="nn-N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Amatulli et al. (2020); Moreau et al. (2020); Pozharliev et al. (2015)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 and Bolton (2020); Kim, Park, and Dubois (2018); Han, Nunes, and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Dreze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(2010); Wong,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Brodowsky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Ho (2023);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Desmichel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Ordabayeva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Kocher (2020); Cannon and Rucker (2019)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Lee, Baumgartner, and Winterich (2018)</a:t>
                      </a:r>
                      <a:endParaRPr lang="de-D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Goor et al. (2020)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241315"/>
                  </a:ext>
                </a:extLst>
              </a:tr>
              <a:tr h="77625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Conspicuous Consumption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Sundie et al. (2020); Wang and Griskevicius (2014); Friskevicius et al. (2007)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Scott, Mende, and Bolton (2013)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Ho, Wong, and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Brodowsky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(2023); Lee, Ko, and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Megehee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(2015); Berger and Ward (2010)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Goenka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Thomas (2020)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648300"/>
                  </a:ext>
                </a:extLst>
              </a:tr>
              <a:tr h="5392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Vintage Consumption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Sarial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-Abi et al. (2017)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02628"/>
                  </a:ext>
                </a:extLst>
              </a:tr>
              <a:tr h="55256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Consumption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Otterbring et al. (2018)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Bellezza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Gino, and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(2014); Garcia, Weaver, and Chen (2019)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Gao, Winterich, and Zhang (2016)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04209"/>
                  </a:ext>
                </a:extLst>
              </a:tr>
              <a:tr h="302208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Signaling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Bellezza and Berger (2020)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50040"/>
                  </a:ext>
                </a:extLst>
              </a:tr>
              <a:tr h="53923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 ideology</a:t>
                      </a:r>
                      <a:endParaRPr lang="en-US" sz="3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Ordabayeva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Fernandes (2018)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9" marR="8739" marT="8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585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EC9A7C-BAED-1BB8-19B8-1817A8DBB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02054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23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856A7-2FAC-2AA0-294C-95D82631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35" y="1467623"/>
            <a:ext cx="8492376" cy="467740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8EFB9C-55A4-543E-5782-AEC0C26DA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02054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3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Sender and Receiver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890F77-8BE7-36C9-4C5A-372FEBBF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02" y="1277741"/>
            <a:ext cx="8617995" cy="495779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8B70F5-AF2E-AAFE-F4EF-C7979B471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02054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26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Dependent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4281" y="2189018"/>
            <a:ext cx="3419619" cy="37270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Marketing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Preference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Behavior intention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Self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7C2F8-C4B9-87E7-C18C-FB1370E0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795749"/>
            <a:ext cx="7478848" cy="348738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E17F85-36FB-E41F-6821-7D90B23CA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02054"/>
              </p:ext>
            </p:extLst>
          </p:nvPr>
        </p:nvGraphicFramePr>
        <p:xfrm>
          <a:off x="2032000" y="648878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29220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353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45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157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Selection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13294B"/>
                          </a:highlight>
                        </a:rPr>
                        <a:t>Future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68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9473</TotalTime>
  <Words>724</Words>
  <Application>Microsoft Office PowerPoint</Application>
  <PresentationFormat>Widescreen</PresentationFormat>
  <Paragraphs>192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Source Sans Pro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Mahoney, Joseph T</cp:lastModifiedBy>
  <cp:revision>19</cp:revision>
  <cp:lastPrinted>2023-12-03T23:04:25Z</cp:lastPrinted>
  <dcterms:created xsi:type="dcterms:W3CDTF">2022-06-14T14:37:32Z</dcterms:created>
  <dcterms:modified xsi:type="dcterms:W3CDTF">2023-12-03T23:06:35Z</dcterms:modified>
</cp:coreProperties>
</file>